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85" r:id="rId3"/>
    <p:sldId id="266" r:id="rId4"/>
    <p:sldId id="262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82" r:id="rId16"/>
    <p:sldId id="278" r:id="rId17"/>
    <p:sldId id="279" r:id="rId18"/>
    <p:sldId id="280" r:id="rId19"/>
    <p:sldId id="281" r:id="rId20"/>
    <p:sldId id="283" r:id="rId21"/>
    <p:sldId id="284" r:id="rId22"/>
    <p:sldId id="287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4274B-BC8D-41DB-9F8C-3E9D08A58939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FE061-9B49-4E03-8CA2-D7F289830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FE061-9B49-4E03-8CA2-D7F2898307C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57CC-4691-40D9-90F8-867574D24E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7694-D49E-41D0-8DEE-19E40D1D6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D5BD5-26B5-499C-AB9C-6FF88A0A72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DD3A-EABE-4165-81A4-AECB7FF800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BC92-F5AB-4578-AECB-CB23880BC0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F3754-EDA0-4494-BBA9-5706720C6F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03667-90EC-47A0-BC35-13D522D88D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4C62-C1C3-439C-893E-26308BC04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461C-48D9-40A0-AAAF-AC735C1F48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44E3-A877-4F4F-9CC9-ED1EAC6C5C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68ED-3D8F-464C-8233-A4DEDD115E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873A5A-6D9A-481F-AC04-1B818F3000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slide" Target="slide9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Desktop\berzun\Сбережение\'yth\Новая папка\лампа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0"/>
            <a:ext cx="1282679" cy="2312436"/>
          </a:xfrm>
          <a:prstGeom prst="rect">
            <a:avLst/>
          </a:prstGeom>
          <a:noFill/>
        </p:spPr>
      </p:pic>
      <p:pic>
        <p:nvPicPr>
          <p:cNvPr id="1029" name="Picture 5" descr="E:\Desktop\berzun\Сбережение\'yth\Новая папка\энерглампа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0352" y="4534380"/>
            <a:ext cx="1093597" cy="2323620"/>
          </a:xfrm>
          <a:prstGeom prst="rect">
            <a:avLst/>
          </a:prstGeom>
          <a:noFill/>
        </p:spPr>
      </p:pic>
      <p:sp>
        <p:nvSpPr>
          <p:cNvPr id="7" name="WordArt 8" descr="Закат"/>
          <p:cNvSpPr>
            <a:spLocks noChangeArrowheads="1" noChangeShapeType="1" noTextEdit="1"/>
          </p:cNvSpPr>
          <p:nvPr/>
        </p:nvSpPr>
        <p:spPr bwMode="auto">
          <a:xfrm rot="20803626">
            <a:off x="1003161" y="937461"/>
            <a:ext cx="6453094" cy="478940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228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Энергосбережение </a:t>
            </a:r>
          </a:p>
          <a:p>
            <a:pPr algn="ctr"/>
            <a:r>
              <a:rPr lang="ru-RU" sz="3600" b="1" kern="1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– не экономия, </a:t>
            </a:r>
          </a:p>
          <a:p>
            <a:pPr algn="ctr"/>
            <a:r>
              <a:rPr lang="ru-RU" sz="3600" b="1" kern="1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а умное потребление! </a:t>
            </a:r>
          </a:p>
          <a:p>
            <a:pPr algn="ctr"/>
            <a:r>
              <a:rPr lang="ru-RU" sz="3600" b="1" kern="1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 </a:t>
            </a:r>
            <a:endParaRPr lang="ru-RU" sz="3600" b="1" kern="1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11663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Презентация-викторина к внеклассному мероприятию для учащихся 9 -11 классов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6876256" y="2636838"/>
            <a:ext cx="1581944" cy="2026442"/>
            <a:chOff x="336" y="2341"/>
            <a:chExt cx="1134" cy="1452"/>
          </a:xfrm>
        </p:grpSpPr>
        <p:pic>
          <p:nvPicPr>
            <p:cNvPr id="19" name="Picture 19" descr="лампа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3491880" y="4581128"/>
            <a:ext cx="1293813" cy="1657350"/>
            <a:chOff x="336" y="2341"/>
            <a:chExt cx="1134" cy="1452"/>
          </a:xfrm>
        </p:grpSpPr>
        <p:pic>
          <p:nvPicPr>
            <p:cNvPr id="16" name="Picture 16" descr="лампа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259632" y="3429000"/>
            <a:ext cx="1293812" cy="1657350"/>
            <a:chOff x="336" y="2341"/>
            <a:chExt cx="1134" cy="1452"/>
          </a:xfrm>
        </p:grpSpPr>
        <p:pic>
          <p:nvPicPr>
            <p:cNvPr id="13" name="Picture 13" descr="лампа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1258888" y="333375"/>
            <a:ext cx="73453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Сколько процентов электроэнергии используется впустую, если зарядное устройство для сотового телефона оставлять включенным в сеть?</a:t>
            </a:r>
            <a:r>
              <a:rPr lang="ru-RU" sz="2000"/>
              <a:t/>
            </a:r>
            <a:br>
              <a:rPr lang="ru-RU" sz="20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3247183" y="3068960"/>
            <a:ext cx="2734517" cy="3240360"/>
            <a:chOff x="3247183" y="3068960"/>
            <a:chExt cx="2734517" cy="324036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635896" y="3068960"/>
              <a:ext cx="2088232" cy="735136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65% 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247183" y="3861048"/>
              <a:ext cx="2734517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611560" y="2204864"/>
            <a:ext cx="2358892" cy="2952328"/>
            <a:chOff x="684213" y="2276475"/>
            <a:chExt cx="2133600" cy="197802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900113" y="2276475"/>
              <a:ext cx="1873250" cy="519113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0% </a:t>
              </a: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84213" y="2997200"/>
              <a:ext cx="213360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Скругленный прямоугольник 23"/>
            <p:cNvSpPr/>
            <p:nvPr/>
          </p:nvSpPr>
          <p:spPr>
            <a:xfrm>
              <a:off x="879605" y="2276475"/>
              <a:ext cx="1873250" cy="519113"/>
            </a:xfrm>
            <a:prstGeom prst="roundRect">
              <a:avLst/>
            </a:prstGeom>
            <a:solidFill>
              <a:srgbClr val="CC3300">
                <a:alpha val="2000"/>
              </a:srgbClr>
            </a:solidFill>
            <a:ln w="12700">
              <a:solidFill>
                <a:srgbClr val="CC3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72225" y="1628800"/>
            <a:ext cx="2527798" cy="3024336"/>
            <a:chOff x="6372225" y="1628800"/>
            <a:chExt cx="2527798" cy="302433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516688" y="1628800"/>
              <a:ext cx="1871736" cy="665138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95% </a:t>
              </a:r>
            </a:p>
          </p:txBody>
        </p:sp>
        <p:pic>
          <p:nvPicPr>
            <p:cNvPr id="9" name="Picture 5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372225" y="2565400"/>
              <a:ext cx="2527798" cy="208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1" descr="лампа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9388" y="0"/>
            <a:ext cx="958850" cy="17287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499992" y="332656"/>
            <a:ext cx="4248150" cy="5975350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i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Привычка оставлять оборудование в режиме «standby» (режим ожидания) сокращает ваш семейный бюджет. </a:t>
            </a:r>
          </a:p>
          <a:p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Выключение из сети телевизора, </a:t>
            </a:r>
          </a:p>
          <a:p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видеомагнитофона, музыкального центра позволит снизить </a:t>
            </a:r>
          </a:p>
          <a:p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потребление электроэнергии в среднем до 300 кВт•ч в год.</a:t>
            </a:r>
            <a:endParaRPr lang="ru-RU">
              <a:solidFill>
                <a:schemeClr val="tx1"/>
              </a:solidFill>
            </a:endParaRP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Например, если Вы смотрите телевизор 6 часов в день, то его</a:t>
            </a: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потребление в режиме ожидания составляет в сутки 297 Bт•ч,</a:t>
            </a: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а за месяц почти 9 кВт•ч. Аналогичные расчеты в отношении </a:t>
            </a: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музыкального центра дают почти 8 кВт•ч в месяц, </a:t>
            </a: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видеомагнитофона – почти 4 кВт•ч в месяц.</a:t>
            </a:r>
          </a:p>
          <a:p>
            <a:pPr eaLnBrk="0" hangingPunct="0"/>
            <a:r>
              <a:rPr lang="ru-RU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Итого только по трем приборам – почти 21 кВт•ч в месяц</a:t>
            </a:r>
            <a:r>
              <a:rPr lang="ru-RU" sz="1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4797152"/>
            <a:ext cx="1655762" cy="16002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548680"/>
            <a:ext cx="2543175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2852936"/>
            <a:ext cx="2553072" cy="2419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6948264" y="2852936"/>
            <a:ext cx="1293812" cy="1657350"/>
            <a:chOff x="336" y="2341"/>
            <a:chExt cx="1134" cy="1452"/>
          </a:xfrm>
        </p:grpSpPr>
        <p:pic>
          <p:nvPicPr>
            <p:cNvPr id="18" name="Picture 1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115616" y="2420888"/>
            <a:ext cx="1293812" cy="1657350"/>
            <a:chOff x="336" y="2341"/>
            <a:chExt cx="1134" cy="1452"/>
          </a:xfrm>
        </p:grpSpPr>
        <p:pic>
          <p:nvPicPr>
            <p:cNvPr id="15" name="Picture 1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35696" y="548680"/>
            <a:ext cx="47160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Какие виды электросчетчиков выгоднее использовать в быту?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491880" y="1844824"/>
            <a:ext cx="2098989" cy="2259792"/>
            <a:chOff x="990556" y="2082963"/>
            <a:chExt cx="2098989" cy="2259792"/>
          </a:xfrm>
        </p:grpSpPr>
        <p:pic>
          <p:nvPicPr>
            <p:cNvPr id="1026" name="Picture 2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616050">
              <a:off x="1089986" y="2082963"/>
              <a:ext cx="1999559" cy="15080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" name="Скругленный прямоугольник 5"/>
            <p:cNvSpPr/>
            <p:nvPr/>
          </p:nvSpPr>
          <p:spPr>
            <a:xfrm rot="289349">
              <a:off x="990556" y="3803856"/>
              <a:ext cx="2088232" cy="538899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err="1" smtClean="0">
                  <a:solidFill>
                    <a:srgbClr val="C00000"/>
                  </a:solidFill>
                </a:rPr>
                <a:t>Двухтарифные</a:t>
              </a:r>
              <a:r>
                <a:rPr lang="ru-RU" b="1" dirty="0" smtClean="0">
                  <a:solidFill>
                    <a:srgbClr val="C00000"/>
                  </a:solidFill>
                </a:rPr>
                <a:t> счетчики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83568" y="1916832"/>
            <a:ext cx="2064118" cy="3346715"/>
            <a:chOff x="4499992" y="2132856"/>
            <a:chExt cx="2064118" cy="334671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499992" y="2132856"/>
              <a:ext cx="1733550" cy="26384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8" name="Скругленный прямоугольник 7"/>
            <p:cNvSpPr/>
            <p:nvPr/>
          </p:nvSpPr>
          <p:spPr>
            <a:xfrm rot="21237336">
              <a:off x="4520859" y="4975335"/>
              <a:ext cx="2043251" cy="504236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err="1" smtClean="0">
                  <a:solidFill>
                    <a:srgbClr val="C00000"/>
                  </a:solidFill>
                </a:rPr>
                <a:t>Однотарифные</a:t>
              </a:r>
              <a:endParaRPr lang="ru-RU" b="1" dirty="0" smtClean="0">
                <a:solidFill>
                  <a:srgbClr val="C00000"/>
                </a:solidFill>
              </a:endParaRPr>
            </a:p>
            <a:p>
              <a:pPr algn="ctr">
                <a:defRPr/>
              </a:pPr>
              <a:r>
                <a:rPr lang="ru-RU" b="1" dirty="0" smtClean="0">
                  <a:solidFill>
                    <a:srgbClr val="C00000"/>
                  </a:solidFill>
                </a:rPr>
                <a:t>счетчики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228184" y="2276872"/>
            <a:ext cx="2135658" cy="3234847"/>
            <a:chOff x="6156400" y="1700808"/>
            <a:chExt cx="2135658" cy="323484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671656">
              <a:off x="6444208" y="1700808"/>
              <a:ext cx="1847850" cy="24669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9" name="Скругленный прямоугольник 8"/>
            <p:cNvSpPr/>
            <p:nvPr/>
          </p:nvSpPr>
          <p:spPr>
            <a:xfrm rot="340217">
              <a:off x="6156400" y="4359591"/>
              <a:ext cx="2096727" cy="576064"/>
            </a:xfrm>
            <a:prstGeom prst="roundRect">
              <a:avLst/>
            </a:prstGeom>
            <a:solidFill>
              <a:srgbClr val="CC3300">
                <a:alpha val="14902"/>
              </a:srgbClr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err="1" smtClean="0">
                  <a:solidFill>
                    <a:srgbClr val="C00000"/>
                  </a:solidFill>
                </a:rPr>
                <a:t>Трехтарифные</a:t>
              </a:r>
              <a:r>
                <a:rPr lang="ru-RU" b="1" dirty="0" smtClean="0">
                  <a:solidFill>
                    <a:srgbClr val="C00000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rgbClr val="C00000"/>
                  </a:solidFill>
                </a:rPr>
                <a:t>счетчики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" name="Picture 6" descr="лампа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536" y="116632"/>
            <a:ext cx="958850" cy="17287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388" y="476250"/>
            <a:ext cx="8569325" cy="4176713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Функциональные возможности современных электронных счетчиков позволяют вести учет электроэнергии по зонам суток и даже по временам года. Региональная энергетическая комиссия раздела сутки на две тарифные зоны – день (с 7.00 до 23.00) и ночь (с 23.00 до 7.00) – и установили для каждой отдельный тариф. При этом ночной тариф значительно ниже дневного, что дает возможность населению сократить расходы на оплату электроэнергии. </a:t>
            </a:r>
            <a:r>
              <a:rPr lang="ru-RU" dirty="0" err="1">
                <a:solidFill>
                  <a:schemeClr val="tx1"/>
                </a:solidFill>
              </a:rPr>
              <a:t>Двухтарифная</a:t>
            </a:r>
            <a:r>
              <a:rPr lang="ru-RU" dirty="0">
                <a:solidFill>
                  <a:schemeClr val="tx1"/>
                </a:solidFill>
              </a:rPr>
              <a:t> система учета выгодна в равной степени как абонентам, так и энергосистеме. Это позволило бы значительно снизить производственные издержки, а также отложить на некоторое время ввод новых генерирующих мощностей за счет уменьшения потребления электроэнергии в часы максимума. Эта система учета позволяет существенно экономить на оплате электроэнергии, если правильно организовать использование некоторых бытовых электроприборов.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4221163"/>
            <a:ext cx="1655762" cy="1600200"/>
          </a:xfrm>
          <a:prstGeom prst="rect">
            <a:avLst/>
          </a:prstGeom>
          <a:noFill/>
        </p:spPr>
      </p:pic>
      <p:pic>
        <p:nvPicPr>
          <p:cNvPr id="5" name="Picture 5" descr="_zdorovie_1581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4221088"/>
            <a:ext cx="1724025" cy="2295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4221088"/>
            <a:ext cx="1655762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411413" y="620713"/>
            <a:ext cx="532923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Сколько процентов солнечного света поглощают грязные </a:t>
            </a:r>
            <a:r>
              <a:rPr lang="ru-RU" sz="2000" b="1" dirty="0" smtClean="0">
                <a:solidFill>
                  <a:srgbClr val="C00000"/>
                </a:solidFill>
              </a:rPr>
              <a:t>окна?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98884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лампа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115888"/>
            <a:ext cx="958850" cy="1728787"/>
          </a:xfrm>
          <a:prstGeom prst="rect">
            <a:avLst/>
          </a:prstGeom>
          <a:noFill/>
        </p:spPr>
      </p:pic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1043608" y="2492896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30 %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3888" y="4725144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50 %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2564904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40 %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3789040"/>
            <a:ext cx="8569325" cy="2376487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Запыленные стёкла могут поглощать до 30% света. Содержите их в надлежащей чистоте!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1412875"/>
            <a:ext cx="2921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15948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3333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лампа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388" y="5013325"/>
            <a:ext cx="1655762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6804248" y="2996952"/>
            <a:ext cx="1293813" cy="1657350"/>
            <a:chOff x="336" y="2341"/>
            <a:chExt cx="1134" cy="1452"/>
          </a:xfrm>
        </p:grpSpPr>
        <p:pic>
          <p:nvPicPr>
            <p:cNvPr id="19" name="Picture 20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 dirty="0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259632" y="3068960"/>
            <a:ext cx="1293812" cy="1657350"/>
            <a:chOff x="336" y="2341"/>
            <a:chExt cx="1134" cy="1452"/>
          </a:xfrm>
        </p:grpSpPr>
        <p:pic>
          <p:nvPicPr>
            <p:cNvPr id="13" name="Picture 14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195612" y="334020"/>
            <a:ext cx="54006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Накипь в электрочайнике увеличивает расход электроэнергии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9" descr="лампа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260648"/>
            <a:ext cx="958850" cy="1728788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683568" y="2924944"/>
            <a:ext cx="2403360" cy="2241540"/>
            <a:chOff x="683568" y="2924944"/>
            <a:chExt cx="2403360" cy="224154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83568" y="2924944"/>
              <a:ext cx="2403360" cy="1800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331640" y="4797152"/>
              <a:ext cx="1273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на 10%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51920" y="1556792"/>
            <a:ext cx="1914525" cy="3089622"/>
            <a:chOff x="3635896" y="1412776"/>
            <a:chExt cx="1914525" cy="3089622"/>
          </a:xfrm>
        </p:grpSpPr>
        <p:pic>
          <p:nvPicPr>
            <p:cNvPr id="4" name="Picture 2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635896" y="1412776"/>
              <a:ext cx="1914525" cy="23907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067944" y="3861048"/>
              <a:ext cx="9588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на 20%</a:t>
              </a:r>
              <a:br>
                <a:rPr lang="ru-RU" dirty="0">
                  <a:solidFill>
                    <a:srgbClr val="C00000"/>
                  </a:solidFill>
                </a:rPr>
              </a:br>
              <a:endParaRPr lang="ru-RU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72200" y="2708920"/>
            <a:ext cx="1944216" cy="2385556"/>
            <a:chOff x="6372200" y="2708920"/>
            <a:chExt cx="1944216" cy="238555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372200" y="2708920"/>
              <a:ext cx="1944216" cy="194421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6876256" y="4725144"/>
              <a:ext cx="9669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на 30</a:t>
              </a:r>
              <a:r>
                <a:rPr lang="ru-RU" dirty="0" smtClean="0">
                  <a:solidFill>
                    <a:srgbClr val="C00000"/>
                  </a:solidFill>
                </a:rPr>
                <a:t>%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23528" y="908720"/>
            <a:ext cx="8569325" cy="2376487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1484784"/>
            <a:ext cx="85658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Накипь образуется в результате многократного нагревания и кипячения воды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обладает малой теплопроводностью, поэтому вода в посуде с накипью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нагревается медленно. В результате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потери энергии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составляют 20%.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6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4869160"/>
            <a:ext cx="1655762" cy="16002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3645024"/>
            <a:ext cx="3333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23728" y="692696"/>
            <a:ext cx="55442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Заполненный мешок для сбора пыли в пылесосе дает увеличение расхода электроэнергии: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2636912"/>
            <a:ext cx="2890317" cy="252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лампа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0"/>
            <a:ext cx="958850" cy="172878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796135" y="2636912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 30%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7" y="2564904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 20%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3563888" y="5301208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 40%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836712"/>
            <a:ext cx="8569325" cy="2376487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372996"/>
            <a:ext cx="84303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 использовании пылесоса на треть заполненный мешок для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сбора пыли ухудшает всасывание на 40%, соответственно,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 эту же величину возрастает расход потребления электроэнергии.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2348880"/>
            <a:ext cx="1655762" cy="1600200"/>
          </a:xfrm>
          <a:prstGeom prst="rect">
            <a:avLst/>
          </a:prstGeom>
          <a:noFill/>
        </p:spPr>
      </p:pic>
      <p:pic>
        <p:nvPicPr>
          <p:cNvPr id="5" name="Рисунок 4" descr="10611363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95936" y="3429000"/>
            <a:ext cx="2016224" cy="151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4250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71800" y="4293096"/>
            <a:ext cx="137067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011863" y="4221163"/>
            <a:ext cx="1293812" cy="1657350"/>
            <a:chOff x="336" y="2341"/>
            <a:chExt cx="1134" cy="1452"/>
          </a:xfrm>
        </p:grpSpPr>
        <p:pic>
          <p:nvPicPr>
            <p:cNvPr id="5" name="Picture 2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6" name="AutoShape 2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124075" y="4365625"/>
            <a:ext cx="1293813" cy="1657350"/>
            <a:chOff x="336" y="2341"/>
            <a:chExt cx="1134" cy="1452"/>
          </a:xfrm>
        </p:grpSpPr>
        <p:pic>
          <p:nvPicPr>
            <p:cNvPr id="8" name="Picture 20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9" name="AutoShape 21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68538" y="1844675"/>
            <a:ext cx="1293812" cy="1657350"/>
            <a:chOff x="336" y="2341"/>
            <a:chExt cx="1134" cy="1452"/>
          </a:xfrm>
        </p:grpSpPr>
        <p:pic>
          <p:nvPicPr>
            <p:cNvPr id="12" name="Picture 12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619250" y="404813"/>
            <a:ext cx="688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У какого бытового прибора среднестатистический расход </a:t>
            </a:r>
          </a:p>
          <a:p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электроэнергии за месяц больше, чем у других?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96394">
            <a:off x="5341187" y="1533891"/>
            <a:ext cx="1855809" cy="1855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23490">
            <a:off x="2059038" y="4045735"/>
            <a:ext cx="1647454" cy="2120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26738" y="4259133"/>
            <a:ext cx="2407475" cy="1688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64105" y="1878196"/>
            <a:ext cx="2128291" cy="1736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0" descr="лампа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5288" y="0"/>
            <a:ext cx="958850" cy="17287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лампа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0"/>
            <a:ext cx="958850" cy="172878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796135" y="2636912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 5 раз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7" y="2564904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 1,5 раза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3563888" y="5301208"/>
            <a:ext cx="1727029" cy="576064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 2 раза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03350" y="548164"/>
            <a:ext cx="766780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Во сколько раз энергосберегающие лампы могут снизить 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 eaLnBrk="0" hangingPunct="0"/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энергопотребление в квартире</a:t>
            </a:r>
            <a:r>
              <a:rPr lang="ru-RU" sz="1200" b="1" dirty="0">
                <a:solidFill>
                  <a:srgbClr val="C00000"/>
                </a:solidFill>
                <a:cs typeface="Times New Roman" pitchFamily="18" charset="0"/>
              </a:rPr>
              <a:t>:</a:t>
            </a:r>
            <a:r>
              <a:rPr lang="ru-RU" sz="1200" dirty="0">
                <a:cs typeface="Times New Roman" pitchFamily="18" charset="0"/>
              </a:rPr>
              <a:t/>
            </a:r>
            <a:br>
              <a:rPr lang="ru-RU" sz="1200" dirty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" name="Picture 9" descr="70117315_1296661014_6a010535946d74970c0120a5893011970c800w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1628800"/>
            <a:ext cx="2968625" cy="2994025"/>
          </a:xfrm>
          <a:prstGeom prst="rect">
            <a:avLst/>
          </a:prstGeom>
          <a:noFill/>
        </p:spPr>
      </p:pic>
      <p:pic>
        <p:nvPicPr>
          <p:cNvPr id="9" name="Рисунок 8" descr="a683de0f16cf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64288" y="4653136"/>
            <a:ext cx="1563602" cy="136815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995936" y="548680"/>
            <a:ext cx="4824535" cy="5544616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139952" y="764704"/>
            <a:ext cx="47525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Замена ламп накаливания на современные энергосберегающие лампы, в среднем</a:t>
            </a:r>
            <a:r>
              <a:rPr lang="ru-RU" sz="2000" i="1" dirty="0" smtClean="0">
                <a:solidFill>
                  <a:srgbClr val="C00000"/>
                </a:solidFill>
              </a:rPr>
              <a:t>, может снизить потребление электроэнергии в квартире в 2 раза! </a:t>
            </a:r>
            <a:r>
              <a:rPr lang="ru-RU" sz="2000" dirty="0" smtClean="0"/>
              <a:t>Затраты на их приобретение окупаются менее чем за год.</a:t>
            </a:r>
          </a:p>
          <a:p>
            <a:r>
              <a:rPr lang="ru-RU" sz="2000" dirty="0" smtClean="0"/>
              <a:t>Современная энергосберегающая лампа служит 10 тысяч часов, в то время как лампа накаливания - в 6-7 раз меньше. Компактная люминесцентная лампа напряжением 11 Вт заменяет лампу накаливания напряжением в 60 Вт. Затраты окупаются менее чем за год, а служит она 3-4 года.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304" y="5257800"/>
            <a:ext cx="1655762" cy="16002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03925">
            <a:off x="429434" y="2060848"/>
            <a:ext cx="315811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785794"/>
            <a:ext cx="7772400" cy="3214710"/>
          </a:xfrm>
        </p:spPr>
        <p:txBody>
          <a:bodyPr/>
          <a:lstStyle/>
          <a:p>
            <a:r>
              <a:rPr lang="ru-RU" sz="3600" dirty="0" smtClean="0"/>
              <a:t>Основные профессии связанные с энергетикой:</a:t>
            </a:r>
          </a:p>
          <a:p>
            <a:r>
              <a:rPr lang="ru-RU" sz="3600" dirty="0" smtClean="0"/>
              <a:t>Энергетик,</a:t>
            </a:r>
          </a:p>
          <a:p>
            <a:r>
              <a:rPr lang="ru-RU" sz="3600" dirty="0" smtClean="0"/>
              <a:t>Монтажник,</a:t>
            </a:r>
          </a:p>
          <a:p>
            <a:r>
              <a:rPr lang="ru-RU" sz="3600" dirty="0" smtClean="0"/>
              <a:t>Электрик.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4663" y="333375"/>
            <a:ext cx="4681537" cy="5329238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 среднестатистической семье больше всего энергии расходует холодильник. Этот бытовой прибор работает непрерывно. Тем не менее, есть ряд мер, которые помогут значительно сократить энергопотребление. Не ставьте холодильник близко к радиаторам отопления, вплотную к стене. Чем ниже температура теплообменника, расположенного на задней стенке холодильника, тем реже он включается. Регулярно размораживайте холодильник. Не ставьте в холодильник горячие или теплые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продукты. </a:t>
            </a:r>
          </a:p>
        </p:txBody>
      </p:sp>
      <p:pic>
        <p:nvPicPr>
          <p:cNvPr id="5" name="Picture 5" descr="econom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549275"/>
            <a:ext cx="3373438" cy="3671888"/>
          </a:xfrm>
          <a:prstGeom prst="rect">
            <a:avLst/>
          </a:prstGeom>
          <a:noFill/>
        </p:spPr>
      </p:pic>
      <p:pic>
        <p:nvPicPr>
          <p:cNvPr id="6" name="Picture 6" descr="лампа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5013176"/>
            <a:ext cx="1655763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67744" y="3789040"/>
            <a:ext cx="1293812" cy="1657350"/>
            <a:chOff x="336" y="2341"/>
            <a:chExt cx="1134" cy="1452"/>
          </a:xfrm>
        </p:grpSpPr>
        <p:pic>
          <p:nvPicPr>
            <p:cNvPr id="5" name="Picture 24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6" name="AutoShape 25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372225" y="1628775"/>
            <a:ext cx="1293813" cy="1657350"/>
            <a:chOff x="336" y="2341"/>
            <a:chExt cx="1134" cy="1452"/>
          </a:xfrm>
        </p:grpSpPr>
        <p:pic>
          <p:nvPicPr>
            <p:cNvPr id="8" name="Picture 21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1619250" y="1412875"/>
            <a:ext cx="1293813" cy="1657350"/>
            <a:chOff x="336" y="2341"/>
            <a:chExt cx="1134" cy="1452"/>
          </a:xfrm>
        </p:grpSpPr>
        <p:pic>
          <p:nvPicPr>
            <p:cNvPr id="12" name="Picture 18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58888" y="404813"/>
            <a:ext cx="7091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/>
              <a:t>Главным с точки зрения </a:t>
            </a:r>
            <a:r>
              <a:rPr lang="ru-RU" sz="2000" b="1" dirty="0" err="1"/>
              <a:t>энергоэффективности</a:t>
            </a:r>
            <a:r>
              <a:rPr lang="ru-RU" sz="2000" b="1" dirty="0"/>
              <a:t> при покупке автомобиля для вас должен стать вопрос:</a:t>
            </a:r>
            <a:endParaRPr lang="ru-RU" sz="2000" dirty="0"/>
          </a:p>
        </p:txBody>
      </p:sp>
      <p:grpSp>
        <p:nvGrpSpPr>
          <p:cNvPr id="15" name="Группа 14"/>
          <p:cNvGrpSpPr>
            <a:grpSpLocks/>
          </p:cNvGrpSpPr>
          <p:nvPr/>
        </p:nvGrpSpPr>
        <p:grpSpPr bwMode="auto">
          <a:xfrm rot="-625998">
            <a:off x="600075" y="1185863"/>
            <a:ext cx="2917825" cy="2590800"/>
            <a:chOff x="167792" y="1490361"/>
            <a:chExt cx="2573982" cy="2283500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95536" y="1772816"/>
              <a:ext cx="2023425" cy="13054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177595" y="3208583"/>
              <a:ext cx="2564179" cy="565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solidFill>
                    <a:srgbClr val="C00000"/>
                  </a:solidFill>
                </a:rPr>
                <a:t>В каком году произведен </a:t>
              </a:r>
            </a:p>
            <a:p>
              <a:pPr algn="ctr"/>
              <a:r>
                <a:rPr lang="ru-RU">
                  <a:solidFill>
                    <a:srgbClr val="C00000"/>
                  </a:solidFill>
                </a:rPr>
                <a:t>автомобиль?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 rot="-436899">
            <a:off x="1184303" y="3764860"/>
            <a:ext cx="3181350" cy="2422525"/>
            <a:chOff x="2738888" y="2276873"/>
            <a:chExt cx="2968696" cy="2037623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203848" y="2276873"/>
              <a:ext cx="2016224" cy="13945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2738888" y="3716381"/>
              <a:ext cx="2968696" cy="598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На каком топливе работает </a:t>
              </a:r>
            </a:p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автомобиль?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Группа 19"/>
          <p:cNvGrpSpPr>
            <a:grpSpLocks/>
          </p:cNvGrpSpPr>
          <p:nvPr/>
        </p:nvGrpSpPr>
        <p:grpSpPr bwMode="auto">
          <a:xfrm rot="900000">
            <a:off x="5364163" y="1196975"/>
            <a:ext cx="3092450" cy="2447925"/>
            <a:chOff x="5495996" y="926134"/>
            <a:chExt cx="2854271" cy="2225040"/>
          </a:xfrm>
        </p:grpSpPr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940152" y="1268761"/>
              <a:ext cx="2016224" cy="15102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5495996" y="2764461"/>
              <a:ext cx="2854271" cy="333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Какова марка автомобиля?</a:t>
              </a:r>
            </a:p>
          </p:txBody>
        </p:sp>
      </p:grpSp>
      <p:grpSp>
        <p:nvGrpSpPr>
          <p:cNvPr id="24" name="Группа 21"/>
          <p:cNvGrpSpPr>
            <a:grpSpLocks/>
          </p:cNvGrpSpPr>
          <p:nvPr/>
        </p:nvGrpSpPr>
        <p:grpSpPr bwMode="auto">
          <a:xfrm rot="348695">
            <a:off x="4615428" y="3804628"/>
            <a:ext cx="3276600" cy="2446338"/>
            <a:chOff x="2555776" y="1412777"/>
            <a:chExt cx="3276538" cy="2446530"/>
          </a:xfrm>
        </p:grpSpPr>
        <p:pic>
          <p:nvPicPr>
            <p:cNvPr id="25" name="Picture 8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203848" y="1412777"/>
              <a:ext cx="2088232" cy="17290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6" name="TextBox 20"/>
            <p:cNvSpPr txBox="1">
              <a:spLocks noChangeArrowheads="1"/>
            </p:cNvSpPr>
            <p:nvPr/>
          </p:nvSpPr>
          <p:spPr bwMode="auto">
            <a:xfrm>
              <a:off x="2555776" y="3212976"/>
              <a:ext cx="32765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solidFill>
                    <a:srgbClr val="C00000"/>
                  </a:solidFill>
                </a:rPr>
                <a:t>Сколько топлива потребляет</a:t>
              </a:r>
            </a:p>
            <a:p>
              <a:pPr algn="ctr"/>
              <a:r>
                <a:rPr lang="ru-RU">
                  <a:solidFill>
                    <a:srgbClr val="C00000"/>
                  </a:solidFill>
                </a:rPr>
                <a:t>автомобиль?</a:t>
              </a:r>
            </a:p>
          </p:txBody>
        </p:sp>
      </p:grpSp>
      <p:pic>
        <p:nvPicPr>
          <p:cNvPr id="27" name="Picture 16" descr="лампа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528" y="0"/>
            <a:ext cx="958850" cy="17287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1916832"/>
            <a:ext cx="8021836" cy="2596431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 сгорании одного литра бензина вырабатывается два с половиной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килограмма углекислоты. Главным при покупке автомобиля для вас должен стать вопрос: </a:t>
            </a:r>
            <a:r>
              <a:rPr lang="ru-RU" dirty="0">
                <a:solidFill>
                  <a:srgbClr val="C00000"/>
                </a:solidFill>
              </a:rPr>
              <a:t>«Сколько топлива он потребляет»?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 настоящее время на рынке присутствуют автомашины, потребляющие 4 литра бензина на 100 км и менее.</a:t>
            </a:r>
            <a:r>
              <a:rPr lang="ru-RU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4508500"/>
            <a:ext cx="1655763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5076056" y="1772816"/>
            <a:ext cx="1293812" cy="1657350"/>
            <a:chOff x="336" y="2341"/>
            <a:chExt cx="1134" cy="1452"/>
          </a:xfrm>
        </p:grpSpPr>
        <p:pic>
          <p:nvPicPr>
            <p:cNvPr id="21" name="Picture 1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 dirty="0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1907704" y="1484784"/>
            <a:ext cx="1293812" cy="1657350"/>
            <a:chOff x="336" y="2341"/>
            <a:chExt cx="1134" cy="1452"/>
          </a:xfrm>
        </p:grpSpPr>
        <p:pic>
          <p:nvPicPr>
            <p:cNvPr id="18" name="Picture 1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7450" y="476250"/>
            <a:ext cx="7704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Примерно 40% потерь тепла в домах происходит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через: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" name="Picture 17" descr="лампа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0"/>
            <a:ext cx="958850" cy="1728788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4788024" y="1556792"/>
            <a:ext cx="2016224" cy="2443606"/>
            <a:chOff x="4666970" y="1401624"/>
            <a:chExt cx="2016224" cy="2443606"/>
          </a:xfrm>
        </p:grpSpPr>
        <p:sp>
          <p:nvSpPr>
            <p:cNvPr id="5" name="Скругленный прямоугольник 4"/>
            <p:cNvSpPr/>
            <p:nvPr/>
          </p:nvSpPr>
          <p:spPr>
            <a:xfrm rot="390784">
              <a:off x="4666970" y="3325649"/>
              <a:ext cx="2016224" cy="51958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Дверные щели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749721">
              <a:off x="5124458" y="1401624"/>
              <a:ext cx="1440160" cy="19363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30" name="Группа 29"/>
          <p:cNvGrpSpPr/>
          <p:nvPr/>
        </p:nvGrpSpPr>
        <p:grpSpPr>
          <a:xfrm>
            <a:off x="1547664" y="1556792"/>
            <a:ext cx="1922954" cy="1892500"/>
            <a:chOff x="899592" y="1772816"/>
            <a:chExt cx="1922954" cy="1892500"/>
          </a:xfrm>
        </p:grpSpPr>
        <p:sp>
          <p:nvSpPr>
            <p:cNvPr id="7" name="Скругленный прямоугольник 6"/>
            <p:cNvSpPr/>
            <p:nvPr/>
          </p:nvSpPr>
          <p:spPr>
            <a:xfrm rot="21287642">
              <a:off x="1418419" y="3275876"/>
              <a:ext cx="1404127" cy="3894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Стены 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99592" y="1772816"/>
              <a:ext cx="1922686" cy="14401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33" name="Группа 32"/>
          <p:cNvGrpSpPr/>
          <p:nvPr/>
        </p:nvGrpSpPr>
        <p:grpSpPr>
          <a:xfrm>
            <a:off x="6958359" y="3504533"/>
            <a:ext cx="1663152" cy="2308214"/>
            <a:chOff x="6958359" y="3504533"/>
            <a:chExt cx="1663152" cy="230821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105121" y="5437651"/>
              <a:ext cx="1353559" cy="375096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Окна </a:t>
              </a:r>
            </a:p>
          </p:txBody>
        </p:sp>
        <p:pic>
          <p:nvPicPr>
            <p:cNvPr id="1030" name="Picture 6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329812">
              <a:off x="6958359" y="3504533"/>
              <a:ext cx="1663152" cy="17940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26" name="Group 12"/>
          <p:cNvGrpSpPr>
            <a:grpSpLocks/>
          </p:cNvGrpSpPr>
          <p:nvPr/>
        </p:nvGrpSpPr>
        <p:grpSpPr bwMode="auto">
          <a:xfrm>
            <a:off x="1331640" y="3789040"/>
            <a:ext cx="1293812" cy="1657350"/>
            <a:chOff x="336" y="2341"/>
            <a:chExt cx="1134" cy="1452"/>
          </a:xfrm>
        </p:grpSpPr>
        <p:pic>
          <p:nvPicPr>
            <p:cNvPr id="27" name="Picture 13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 dirty="0">
                  <a:cs typeface="Arial" pitchFamily="34" charset="0"/>
                </a:rPr>
                <a:t>ОЙ!</a:t>
              </a:r>
            </a:p>
          </p:txBody>
        </p:sp>
      </p:grpSp>
      <p:pic>
        <p:nvPicPr>
          <p:cNvPr id="29" name="Рисунок 28" descr="family08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923928" y="4221088"/>
            <a:ext cx="2098923" cy="147524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1043608" y="3861048"/>
            <a:ext cx="1728192" cy="2055308"/>
            <a:chOff x="1187624" y="3868831"/>
            <a:chExt cx="1728192" cy="205530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187624" y="5445224"/>
              <a:ext cx="1728192" cy="47891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Вентиляцию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rot="365415">
              <a:off x="1262988" y="3868831"/>
              <a:ext cx="1584176" cy="15049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3357563"/>
            <a:ext cx="8569325" cy="2376487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По оценкам специалистов, 40 % потерь тепла происходит через окна. Их дополнительная тепловая изоляция или замена на современные стеклопакеты может повысить температуру в помещении на 4-5°С, что позволит сократить затраты на дополнительное отопление. Чтобы привести окна в порядок, не обязательно устанавливать дорогостоящие стеклопакеты. В большинстве случаев достаточно утеплить их современными изоляционными материалами.</a:t>
            </a:r>
          </a:p>
        </p:txBody>
      </p:sp>
      <p:pic>
        <p:nvPicPr>
          <p:cNvPr id="4" name="Рисунок 5" descr="kak_sohranit_teplo_v_dome.jpe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188913"/>
            <a:ext cx="5715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лампа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5013176"/>
            <a:ext cx="1655763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6011863" y="4149725"/>
            <a:ext cx="1293812" cy="1657350"/>
            <a:chOff x="336" y="2341"/>
            <a:chExt cx="1134" cy="1452"/>
          </a:xfrm>
        </p:grpSpPr>
        <p:pic>
          <p:nvPicPr>
            <p:cNvPr id="28" name="Picture 22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29" name="AutoShape 23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6877050" y="1628775"/>
            <a:ext cx="1293813" cy="1657350"/>
            <a:chOff x="336" y="2341"/>
            <a:chExt cx="1134" cy="1452"/>
          </a:xfrm>
        </p:grpSpPr>
        <p:pic>
          <p:nvPicPr>
            <p:cNvPr id="31" name="Picture 25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32" name="AutoShape 26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33" name="Group 27"/>
          <p:cNvGrpSpPr>
            <a:grpSpLocks/>
          </p:cNvGrpSpPr>
          <p:nvPr/>
        </p:nvGrpSpPr>
        <p:grpSpPr bwMode="auto">
          <a:xfrm>
            <a:off x="4211638" y="1196975"/>
            <a:ext cx="1293812" cy="1657350"/>
            <a:chOff x="336" y="2341"/>
            <a:chExt cx="1134" cy="1452"/>
          </a:xfrm>
        </p:grpSpPr>
        <p:pic>
          <p:nvPicPr>
            <p:cNvPr id="34" name="Picture 28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35" name="AutoShape 29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1116013" y="1412875"/>
            <a:ext cx="1293812" cy="1657350"/>
            <a:chOff x="336" y="2341"/>
            <a:chExt cx="1134" cy="1452"/>
          </a:xfrm>
        </p:grpSpPr>
        <p:pic>
          <p:nvPicPr>
            <p:cNvPr id="37" name="Picture 31" descr="лампа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704"/>
              <a:ext cx="719" cy="1089"/>
            </a:xfrm>
            <a:prstGeom prst="rect">
              <a:avLst/>
            </a:prstGeom>
            <a:noFill/>
          </p:spPr>
        </p:pic>
        <p:sp>
          <p:nvSpPr>
            <p:cNvPr id="38" name="AutoShape 32"/>
            <p:cNvSpPr>
              <a:spLocks noChangeArrowheads="1"/>
            </p:cNvSpPr>
            <p:nvPr/>
          </p:nvSpPr>
          <p:spPr bwMode="auto">
            <a:xfrm>
              <a:off x="884" y="2341"/>
              <a:ext cx="586" cy="284"/>
            </a:xfrm>
            <a:prstGeom prst="wedgeEllipseCallout">
              <a:avLst>
                <a:gd name="adj1" fmla="val -43801"/>
                <a:gd name="adj2" fmla="val 11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1200" b="1">
                  <a:cs typeface="Arial" pitchFamily="34" charset="0"/>
                </a:rPr>
                <a:t>ОЙ!</a:t>
              </a:r>
            </a:p>
          </p:txBody>
        </p:sp>
      </p:grpSp>
      <p:sp>
        <p:nvSpPr>
          <p:cNvPr id="39" name="Прямоугольник 4"/>
          <p:cNvSpPr>
            <a:spLocks noChangeArrowheads="1"/>
          </p:cNvSpPr>
          <p:nvPr/>
        </p:nvSpPr>
        <p:spPr bwMode="auto">
          <a:xfrm>
            <a:off x="1042988" y="333375"/>
            <a:ext cx="705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Какая лампа наиболее энергоэффективная?</a:t>
            </a:r>
            <a:endParaRPr lang="ru-RU" sz="2000"/>
          </a:p>
        </p:txBody>
      </p:sp>
      <p:grpSp>
        <p:nvGrpSpPr>
          <p:cNvPr id="40" name="Группа 15"/>
          <p:cNvGrpSpPr>
            <a:grpSpLocks/>
          </p:cNvGrpSpPr>
          <p:nvPr/>
        </p:nvGrpSpPr>
        <p:grpSpPr bwMode="auto">
          <a:xfrm rot="470785">
            <a:off x="720357" y="3456077"/>
            <a:ext cx="3760788" cy="2906712"/>
            <a:chOff x="3225570" y="3485604"/>
            <a:chExt cx="3761232" cy="2907792"/>
          </a:xfrm>
        </p:grpSpPr>
        <p:pic>
          <p:nvPicPr>
            <p:cNvPr id="41" name="Picture 9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563889" y="4077072"/>
              <a:ext cx="3023034" cy="16561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2" name="TextBox 13"/>
            <p:cNvSpPr txBox="1">
              <a:spLocks noChangeArrowheads="1"/>
            </p:cNvSpPr>
            <p:nvPr/>
          </p:nvSpPr>
          <p:spPr bwMode="auto">
            <a:xfrm rot="-284181">
              <a:off x="4292656" y="5876123"/>
              <a:ext cx="1792545" cy="366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C00000"/>
                  </a:solidFill>
                </a:rPr>
                <a:t>Светодиодная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43" name="Группа 19"/>
          <p:cNvGrpSpPr>
            <a:grpSpLocks/>
          </p:cNvGrpSpPr>
          <p:nvPr/>
        </p:nvGrpSpPr>
        <p:grpSpPr bwMode="auto">
          <a:xfrm>
            <a:off x="4716016" y="3933056"/>
            <a:ext cx="2525713" cy="2224087"/>
            <a:chOff x="4277148" y="4119363"/>
            <a:chExt cx="2527100" cy="2224438"/>
          </a:xfrm>
        </p:grpSpPr>
        <p:pic>
          <p:nvPicPr>
            <p:cNvPr id="44" name="Picture 10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277148" y="4119363"/>
              <a:ext cx="2527100" cy="16394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5" name="TextBox 18"/>
            <p:cNvSpPr txBox="1">
              <a:spLocks noChangeArrowheads="1"/>
            </p:cNvSpPr>
            <p:nvPr/>
          </p:nvSpPr>
          <p:spPr bwMode="auto">
            <a:xfrm rot="-323616">
              <a:off x="4656748" y="5974469"/>
              <a:ext cx="2085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Люминесцентная</a:t>
              </a:r>
              <a:r>
                <a:rPr lang="ru-RU"/>
                <a:t> </a:t>
              </a:r>
            </a:p>
          </p:txBody>
        </p:sp>
      </p:grpSp>
      <p:grpSp>
        <p:nvGrpSpPr>
          <p:cNvPr id="46" name="Группа 25"/>
          <p:cNvGrpSpPr>
            <a:grpSpLocks/>
          </p:cNvGrpSpPr>
          <p:nvPr/>
        </p:nvGrpSpPr>
        <p:grpSpPr bwMode="auto">
          <a:xfrm rot="-432134">
            <a:off x="408245" y="1004968"/>
            <a:ext cx="2852738" cy="2679700"/>
            <a:chOff x="4066617" y="3630138"/>
            <a:chExt cx="2852928" cy="2680075"/>
          </a:xfrm>
        </p:grpSpPr>
        <p:pic>
          <p:nvPicPr>
            <p:cNvPr id="47" name="Picture 1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499992" y="4005064"/>
              <a:ext cx="1944216" cy="1800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8" name="TextBox 20"/>
            <p:cNvSpPr txBox="1">
              <a:spLocks noChangeArrowheads="1"/>
            </p:cNvSpPr>
            <p:nvPr/>
          </p:nvSpPr>
          <p:spPr bwMode="auto">
            <a:xfrm rot="-386032">
              <a:off x="5017593" y="5943449"/>
              <a:ext cx="1230395" cy="366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Паяльная</a:t>
              </a:r>
            </a:p>
          </p:txBody>
        </p:sp>
      </p:grpSp>
      <p:grpSp>
        <p:nvGrpSpPr>
          <p:cNvPr id="49" name="Группа 23"/>
          <p:cNvGrpSpPr>
            <a:grpSpLocks/>
          </p:cNvGrpSpPr>
          <p:nvPr/>
        </p:nvGrpSpPr>
        <p:grpSpPr bwMode="auto">
          <a:xfrm rot="1045878">
            <a:off x="6084888" y="765175"/>
            <a:ext cx="2936875" cy="3121025"/>
            <a:chOff x="5637057" y="40057"/>
            <a:chExt cx="2938272" cy="312115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156176" y="620688"/>
              <a:ext cx="1837259" cy="19442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1" name="TextBox 21"/>
            <p:cNvSpPr txBox="1">
              <a:spLocks noChangeArrowheads="1"/>
            </p:cNvSpPr>
            <p:nvPr/>
          </p:nvSpPr>
          <p:spPr bwMode="auto">
            <a:xfrm rot="-384999">
              <a:off x="6019826" y="2702403"/>
              <a:ext cx="2366501" cy="366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Лампа накаливания </a:t>
              </a:r>
            </a:p>
          </p:txBody>
        </p:sp>
      </p:grpSp>
      <p:grpSp>
        <p:nvGrpSpPr>
          <p:cNvPr id="52" name="Группа 24"/>
          <p:cNvGrpSpPr>
            <a:grpSpLocks/>
          </p:cNvGrpSpPr>
          <p:nvPr/>
        </p:nvGrpSpPr>
        <p:grpSpPr bwMode="auto">
          <a:xfrm rot="281298">
            <a:off x="3178175" y="633413"/>
            <a:ext cx="2786063" cy="2960687"/>
            <a:chOff x="6616595" y="3299276"/>
            <a:chExt cx="2785872" cy="2961178"/>
          </a:xfrm>
        </p:grpSpPr>
        <p:pic>
          <p:nvPicPr>
            <p:cNvPr id="53" name="Picture 1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948264" y="3717032"/>
              <a:ext cx="2088232" cy="20882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4" name="TextBox 22"/>
            <p:cNvSpPr txBox="1">
              <a:spLocks noChangeArrowheads="1"/>
            </p:cNvSpPr>
            <p:nvPr/>
          </p:nvSpPr>
          <p:spPr bwMode="auto">
            <a:xfrm rot="-384999">
              <a:off x="7484988" y="5893706"/>
              <a:ext cx="1630815" cy="366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Керосиновая </a:t>
              </a:r>
            </a:p>
          </p:txBody>
        </p:sp>
      </p:grpSp>
      <p:pic>
        <p:nvPicPr>
          <p:cNvPr id="55" name="Picture 19" descr="лампа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9388" y="-242888"/>
            <a:ext cx="958850" cy="17287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8313" y="260350"/>
            <a:ext cx="4679950" cy="6192838"/>
          </a:xfrm>
          <a:prstGeom prst="roundRect">
            <a:avLst/>
          </a:prstGeom>
          <a:solidFill>
            <a:srgbClr val="CC3300">
              <a:alpha val="14902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i="1" dirty="0">
                <a:solidFill>
                  <a:schemeClr val="tx1"/>
                </a:solidFill>
              </a:rPr>
              <a:t>Наиболее </a:t>
            </a:r>
            <a:r>
              <a:rPr lang="ru-RU" sz="1600" i="1" dirty="0" err="1">
                <a:solidFill>
                  <a:schemeClr val="tx1"/>
                </a:solidFill>
              </a:rPr>
              <a:t>энергоэффективной</a:t>
            </a:r>
            <a:r>
              <a:rPr lang="ru-RU" sz="1600" i="1" dirty="0">
                <a:solidFill>
                  <a:schemeClr val="tx1"/>
                </a:solidFill>
              </a:rPr>
              <a:t> является </a:t>
            </a:r>
            <a:r>
              <a:rPr lang="ru-RU" sz="1600" i="1" dirty="0">
                <a:solidFill>
                  <a:srgbClr val="C00000"/>
                </a:solidFill>
              </a:rPr>
              <a:t>светодиодная лампа</a:t>
            </a:r>
            <a:r>
              <a:rPr lang="ru-RU" sz="1600" i="1" dirty="0">
                <a:solidFill>
                  <a:schemeClr val="tx1"/>
                </a:solidFill>
              </a:rPr>
              <a:t>. Преимущества перед другими типами ламп: длительный срок службы, экономичное использование электроэнергии, безопасность использования, незначительное тепловыделение. </a:t>
            </a:r>
          </a:p>
          <a:p>
            <a:pPr>
              <a:defRPr/>
            </a:pPr>
            <a:r>
              <a:rPr lang="ru-RU" sz="1600" i="1" dirty="0">
                <a:solidFill>
                  <a:schemeClr val="tx1"/>
                </a:solidFill>
              </a:rPr>
              <a:t>С точки зрения </a:t>
            </a:r>
            <a:r>
              <a:rPr lang="ru-RU" sz="1600" i="1" dirty="0" err="1">
                <a:solidFill>
                  <a:schemeClr val="tx1"/>
                </a:solidFill>
              </a:rPr>
              <a:t>энергоэффективности</a:t>
            </a:r>
            <a:r>
              <a:rPr lang="ru-RU" sz="1600" i="1" dirty="0">
                <a:solidFill>
                  <a:schemeClr val="tx1"/>
                </a:solidFill>
              </a:rPr>
              <a:t>, затратности и практического применения считаются наиболее функционально-перспективным направлением. Но пока эти лампы не получили такого широкого распространения, как всем известные </a:t>
            </a:r>
            <a:r>
              <a:rPr lang="ru-RU" sz="1600" i="1" dirty="0" err="1">
                <a:solidFill>
                  <a:schemeClr val="tx1"/>
                </a:solidFill>
              </a:rPr>
              <a:t>люминисцентные</a:t>
            </a:r>
            <a:r>
              <a:rPr lang="ru-RU" sz="1600" i="1" dirty="0">
                <a:solidFill>
                  <a:schemeClr val="tx1"/>
                </a:solidFill>
              </a:rPr>
              <a:t> лампы (менее </a:t>
            </a:r>
            <a:r>
              <a:rPr lang="ru-RU" sz="1600" i="1" dirty="0" err="1">
                <a:solidFill>
                  <a:schemeClr val="tx1"/>
                </a:solidFill>
              </a:rPr>
              <a:t>энергоэффективны</a:t>
            </a:r>
            <a:r>
              <a:rPr lang="ru-RU" sz="1600" i="1" dirty="0">
                <a:solidFill>
                  <a:schemeClr val="tx1"/>
                </a:solidFill>
              </a:rPr>
              <a:t>, чем светодиодные, но выгоднее ламп накаливания). Однако при повреждении колба </a:t>
            </a:r>
            <a:r>
              <a:rPr lang="ru-RU" sz="1600" i="1" dirty="0" err="1">
                <a:solidFill>
                  <a:schemeClr val="tx1"/>
                </a:solidFill>
              </a:rPr>
              <a:t>люминисцентной</a:t>
            </a:r>
            <a:r>
              <a:rPr lang="ru-RU" sz="1600" i="1" dirty="0">
                <a:solidFill>
                  <a:schemeClr val="tx1"/>
                </a:solidFill>
              </a:rPr>
              <a:t> лампы высвобождает пары ртути, что может вызвать отравление. В России система утилизации таких ламп пока не отлажена</a:t>
            </a:r>
            <a:r>
              <a:rPr lang="ru-RU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4" descr="ламп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5157192"/>
            <a:ext cx="1655763" cy="1600200"/>
          </a:xfrm>
          <a:prstGeom prst="rect">
            <a:avLst/>
          </a:prstGeom>
          <a:noFill/>
        </p:spPr>
      </p:pic>
      <p:pic>
        <p:nvPicPr>
          <p:cNvPr id="5" name="Picture 5" descr="imagesCABXWPQ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765175"/>
            <a:ext cx="2800350" cy="1524000"/>
          </a:xfrm>
          <a:prstGeom prst="rect">
            <a:avLst/>
          </a:prstGeom>
          <a:noFill/>
        </p:spPr>
      </p:pic>
      <p:pic>
        <p:nvPicPr>
          <p:cNvPr id="6" name="Picture 6" descr="work7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2708275"/>
            <a:ext cx="2463800" cy="292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908</Words>
  <Application>Microsoft Office PowerPoint</Application>
  <PresentationFormat>Экран (4:3)</PresentationFormat>
  <Paragraphs>106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Modèle par défaut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Party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Mediac</dc:creator>
  <cp:lastModifiedBy>User</cp:lastModifiedBy>
  <cp:revision>105</cp:revision>
  <dcterms:created xsi:type="dcterms:W3CDTF">2007-03-04T16:00:40Z</dcterms:created>
  <dcterms:modified xsi:type="dcterms:W3CDTF">2016-10-27T04:55:21Z</dcterms:modified>
</cp:coreProperties>
</file>